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6" r:id="rId9"/>
    <p:sldId id="265" r:id="rId10"/>
    <p:sldId id="267" r:id="rId11"/>
    <p:sldId id="260" r:id="rId12"/>
    <p:sldId id="261" r:id="rId13"/>
    <p:sldId id="268" r:id="rId14"/>
    <p:sldId id="272" r:id="rId15"/>
    <p:sldId id="269" r:id="rId16"/>
    <p:sldId id="273" r:id="rId17"/>
    <p:sldId id="270" r:id="rId18"/>
    <p:sldId id="274" r:id="rId19"/>
    <p:sldId id="271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2A6BB-0FE4-451A-9201-EECE168AA7C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CD586-039E-4457-8C62-FF636485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3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0206-12DF-4C45-845E-3F349BEF5245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D24-5B98-4A79-BE64-DDDA82996B4E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4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246-1CE4-4D96-9131-750E7CAACBE3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3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9C6D-EF2C-497E-A079-6534E54019C2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A3-FD42-4C72-8BC8-9C02A20C9571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2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2B74-6F61-4396-861F-9B5C857E2E97}" type="datetime1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0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D195-F5D1-4215-8503-480D291492BD}" type="datetime1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6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A94B-FED2-4CA4-93A9-FB422C94BB47}" type="datetime1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2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3B06-70D6-4CAB-AFA6-29D7C0EDD1F1}" type="datetime1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5358-0A56-4BD2-9C0F-A63B7A02B577}" type="datetime1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4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6743-4F26-479F-B27A-207CBD0AE7F4}" type="datetime1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0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E939F-8649-4981-A86E-31DF3194010A}" type="datetime1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8B52A-3CC5-491C-8F32-4351C8D3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-23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967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Advances in imaging strategies for in vivo tracking of extracellular vesicles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11760" y="5013176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Presented by:</a:t>
            </a:r>
          </a:p>
          <a:p>
            <a:pPr algn="r"/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Azadeh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Amini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Pharm D., PhD candidate of pharmaceutical biomaterials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3025"/>
            <a:ext cx="8229600" cy="1084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Kinetics of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GLuc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after intravenous injection of GL-labeled B16-BL6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into mice.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Balb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/c mice received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intravenous injections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collected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pCMV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gLuc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lactadherin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-transfected B16BL6 cells. B16-BL6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expressing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gLuc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were imaged 10,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30, 60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and 240 min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post EV injection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through a bolus intravenous injection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Coelenterazine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768752" cy="324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Bioluminescent imaging (BLI) </a:t>
            </a:r>
          </a:p>
        </p:txBody>
      </p:sp>
    </p:spTree>
    <p:extLst>
      <p:ext uri="{BB962C8B-B14F-4D97-AF65-F5344CB8AC3E}">
        <p14:creationId xmlns:p14="http://schemas.microsoft.com/office/powerpoint/2010/main" val="29574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Nuclear imaging, involving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application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radioactive substances in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diagnosis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treatment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diseases, is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broadly used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for cellular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imaging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685800" lvl="1" algn="just"/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Radionuclides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emit radiation which can be detected in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vivo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using a special camera. 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this method, the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labeling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agents are introduced directly to the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 through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incubation, and 3D images are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usually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obtained using single-photon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emission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CT (SPECT) or positron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emission tomography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(PET) that can be combine d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anatomical imaging.</a:t>
            </a:r>
          </a:p>
          <a:p>
            <a:pPr marL="685800" lvl="1" algn="just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endParaRPr lang="en-US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nuclear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imaging enables visualization of deep structures and organs with its improved sensitivity and tissue penetration ability.</a:t>
            </a:r>
          </a:p>
          <a:p>
            <a:pPr marL="685800" lvl="1" algn="just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Though radionuclides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have very short half-lives, which necessitate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relatively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short periods of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imaging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tracking.</a:t>
            </a:r>
          </a:p>
          <a:p>
            <a:pPr marL="685800" lvl="1" algn="just"/>
            <a:endParaRPr lang="en-US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Taken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together, radiolabeling gives a clear,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deep-penetrating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and whole-body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imaging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EV,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can be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combined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CT to provide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simultaneous anatomical imaging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However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many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radionucleides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have very short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half-lives—most studies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tracked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 using 99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Tc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between 1 and 5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hr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while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only </a:t>
            </a:r>
            <a:r>
              <a:rPr lang="en-US" sz="1400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allowed a longer tracking period of up to 24 hr. 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Nuclear imaging</a:t>
            </a:r>
          </a:p>
        </p:txBody>
      </p:sp>
    </p:spTree>
    <p:extLst>
      <p:ext uri="{BB962C8B-B14F-4D97-AF65-F5344CB8AC3E}">
        <p14:creationId xmlns:p14="http://schemas.microsoft.com/office/powerpoint/2010/main" val="14546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936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vivo single-photon emission computed tomography/computed tomography (SPECT/CT) images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of 99mTc-HMPAO labeled EV post intravenous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injection. Images were acquired at 30 min, 3, and 5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in BALB/c mice. The SPECT/CT imaging shows a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significant uptake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of radiolabeled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liver, salivary glands and intestine up to 5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post administration.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268760"/>
            <a:ext cx="80295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Nuclear imaging</a:t>
            </a:r>
          </a:p>
        </p:txBody>
      </p:sp>
    </p:spTree>
    <p:extLst>
      <p:ext uri="{BB962C8B-B14F-4D97-AF65-F5344CB8AC3E}">
        <p14:creationId xmlns:p14="http://schemas.microsoft.com/office/powerpoint/2010/main" val="32677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Tomography methods require the EV to be labeled with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-particles as labeling agents.</a:t>
            </a:r>
          </a:p>
          <a:p>
            <a:pPr marL="685800" lvl="1" algn="just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Tomography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techniques are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considered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be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efficient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noninvasive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methods, are widely used, and can be easily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translated to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clinic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85800" lvl="1" algn="just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Tomography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techniques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are suitable for longitudinal tracking and localizing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EV and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visualizing EV over time. </a:t>
            </a:r>
          </a:p>
          <a:p>
            <a:pPr marL="685800" lvl="1" algn="just"/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Main types: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Magnetic resonance imaging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(MRI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order to be detect-able by MRI,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 must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labeled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magnetic contrast agents, such as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superparamagnetic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iron oxide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nanoparticles (SPIONs).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Computed tomography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(CT) </a:t>
            </a:r>
          </a:p>
          <a:p>
            <a:pPr marL="400050" lvl="1" indent="0" algn="just">
              <a:buNone/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CT provides superior visualization of bone structures due to the inherent contrast between electron-dense bones and the more permeable surrounding soft tissues. Therefore, CT has been used for cell tracking while combined with nanoparticles as labeling agents.</a:t>
            </a:r>
          </a:p>
          <a:p>
            <a:pPr marL="400050" lvl="1" indent="0" algn="just">
              <a:buNone/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CT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 characterized by high temporal and spatial resolution, and is among the most convenient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imaging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tool s used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hospitals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date in term s of availability,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efficiency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and cost.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Tomography</a:t>
            </a:r>
          </a:p>
        </p:txBody>
      </p:sp>
    </p:spTree>
    <p:extLst>
      <p:ext uri="{BB962C8B-B14F-4D97-AF65-F5344CB8AC3E}">
        <p14:creationId xmlns:p14="http://schemas.microsoft.com/office/powerpoint/2010/main" val="20712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order to be detect-able by MRI,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EV must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labeled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with magnetic contrast agents, such as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superparamagnetic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iron oxide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nanoparticles (SPIONs).</a:t>
            </a:r>
          </a:p>
          <a:p>
            <a:pPr marL="57150" indent="0" algn="just">
              <a:buNone/>
            </a:pPr>
            <a:endParaRPr lang="en-US" sz="1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MRI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advantages such as being radiation-free and having high spatial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resolution.</a:t>
            </a:r>
          </a:p>
          <a:p>
            <a:pPr lvl="1" algn="just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MRI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enables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longitudinal imaging—findings show imaging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up to 12 days after iv injection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resolution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maximal penetration into deep structures. 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must be taken into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account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that the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nanoparticles may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not all be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contained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within the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 for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entire duration, and the images may reflect entry of SPIONs into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cells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after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 fusion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thus this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modality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does not necessarily provide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 final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fate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Magnetic resonance imaging (MRI)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9867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In vivo MRI of SPION5 loaded melanoma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(a) Free SPION5 and (b) SPION5 loaded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migrated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ipsilateral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(left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L) and contralateral (right, R) popliteal lymph nodes (PLN) as visualized by T1-weighted images with R2* mapping of PLN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ipsilateral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injection site.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3238"/>
            <a:ext cx="6600626" cy="352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Magnetic resonance imaging (MRI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CT provides superior visualization of bone structures due to the inherent contrast between electron-dense bones and the more permeable surrounding soft tissues. Therefore, CT has been used for cell tracking while combined with nanoparticles as labeling agents.</a:t>
            </a:r>
          </a:p>
          <a:p>
            <a:pPr lvl="1" algn="just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CT is characterized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excellent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penetration and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 temporal and spatial resolution, and is among the most convenient imaging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tools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used in hospitals to date in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terms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availability, efficiency, and cost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CT requires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direct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 labeling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with all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of the drawbacks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associated with the process, such as not knowing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whether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signals that appear in the images refer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to actual EV or leaked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or transferred contents. </a:t>
            </a:r>
            <a:endParaRPr lang="en-US" sz="14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There also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exists the ionizing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radiation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issue associated with any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CT imaging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 algn="just"/>
            <a:endParaRPr lang="en-US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Computed tomography (CT) </a:t>
            </a:r>
          </a:p>
        </p:txBody>
      </p:sp>
    </p:spTree>
    <p:extLst>
      <p:ext uri="{BB962C8B-B14F-4D97-AF65-F5344CB8AC3E}">
        <p14:creationId xmlns:p14="http://schemas.microsoft.com/office/powerpoint/2010/main" val="19075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7"/>
            <a:ext cx="8382000" cy="17281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(a) Longitudinal in vivo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imaging of homing and accumulation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within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brain.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b–d) Healthy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mice. CT signal, indicating presence of gold nanoparticle-labeled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is found mainly in the olfactory bulb at 1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and cleared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by 24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hr. (f–h) Stroke model: the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CT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signal was located in mouse striatum up to 96 hr. (j –l) Parkinson's disease model: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signal was located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 the striatum at 96 hr. (n –p) Alzheimer's model: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signal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was located in the hippocampus up to 96 hr. (r–t) Autism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model: EV signal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was located in the cerebellum and prefrontal cortex up to 96 hr. (a, e, i, m, q). Brain section images adopted from Allen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Mouse Brain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3D atlas, showing the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lesioned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/pathological area in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green.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0492"/>
            <a:ext cx="5256584" cy="418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Computed tomography (CT) </a:t>
            </a:r>
          </a:p>
        </p:txBody>
      </p:sp>
    </p:spTree>
    <p:extLst>
      <p:ext uri="{BB962C8B-B14F-4D97-AF65-F5344CB8AC3E}">
        <p14:creationId xmlns:p14="http://schemas.microsoft.com/office/powerpoint/2010/main" val="15307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PAI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is based on 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photoacoustic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effect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combines ultrasound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imaging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with optical imaging. The contrast agent in the biological sample absorbs the pulsed laser radiation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energy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converts it into an acoustic signal, which is then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measured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visualized by 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scanning transducer.</a:t>
            </a:r>
          </a:p>
          <a:p>
            <a:pPr lvl="1" algn="just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PAI is an attractive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noninvasive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imaging modality that combines the advantages of high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spatial resolution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deep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penetration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ultrasound imaging with the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high-contrast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optical imaging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Photoacoustic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imaging (PAI)</a:t>
            </a:r>
          </a:p>
        </p:txBody>
      </p:sp>
    </p:spTree>
    <p:extLst>
      <p:ext uri="{BB962C8B-B14F-4D97-AF65-F5344CB8AC3E}">
        <p14:creationId xmlns:p14="http://schemas.microsoft.com/office/powerpoint/2010/main" val="6297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Photoacoustic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imaging (PAI) of primary tumor growth and axillary lymph-nodes metastasis following intravenous (iv) injection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of cancer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cell-derived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triple-negative breast cancer models. (a) and (b) Representative ultrasound-guided PAI of mice that were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injected iv with phosphate-buffered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saline or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before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4 and 24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after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intra-tumor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injection of anti –EGFR-GN. (c and d) PA signals (mean ± SE)</a:t>
            </a:r>
          </a:p>
          <a:p>
            <a:pPr marL="0" indent="0" algn="just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measured from primary tumors (c) and axillary lymph-nodes (d).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reached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tumor area and promoted its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growth.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776"/>
            <a:ext cx="5905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Photoacoustic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imaging (PAI)</a:t>
            </a:r>
          </a:p>
        </p:txBody>
      </p:sp>
    </p:spTree>
    <p:extLst>
      <p:ext uri="{BB962C8B-B14F-4D97-AF65-F5344CB8AC3E}">
        <p14:creationId xmlns:p14="http://schemas.microsoft.com/office/powerpoint/2010/main" val="42881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4365104"/>
            <a:ext cx="3610744" cy="46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2021-2022 Journal's IF : 9.182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4" y="985714"/>
            <a:ext cx="8802444" cy="280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2518"/>
            <a:ext cx="4608512" cy="112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4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102027"/>
          </a:xfrm>
        </p:spPr>
        <p:txBody>
          <a:bodyPr>
            <a:noAutofit/>
          </a:bodyPr>
          <a:lstStyle/>
          <a:p>
            <a:pPr indent="-285750" algn="just"/>
            <a:r>
              <a:rPr lang="en-US" sz="1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EVs are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indeed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trackable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within a living body. The various tracking methods can elucidate much of the unknown behavior and function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differentiate between different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types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define the role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EVs play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 disease, explore their capabilities in navigating throughout the body in terms of active distances and barrier penetration, and reveal how they interact with cells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-285750" algn="just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indent="-285750"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Some tracking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modalities are mostly useful for preclinical studies (such as FLI and BLI),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while others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can easily be adapted from research to the clinic (such as CT, MRI, or PET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indent="-285750" algn="just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indent="-285750"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lack of standardization in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isolation,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purification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characterization procedures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hampers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direct comparison between different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findings.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Different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isolation and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purification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methods which affect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 purity and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function may consequently have an impact 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their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 vivo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biodistribution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These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issues are manifested by the lack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of stating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amounts of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EV injected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or the marking efficiency of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EV,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 many studies. </a:t>
            </a:r>
            <a:endParaRPr lang="en-US" sz="1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 therefore a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challenge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for future research to make the tracking of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EV more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quantifiable and thus allow for more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measureable comparisons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between the different tracking modalities. </a:t>
            </a:r>
            <a:endParaRPr lang="en-US" sz="1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just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indent="-285750"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has also not been a study to link between the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traverse of EV across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body to their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therapeutic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abilities. A future study could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incorporate artificial intelligence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machine.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learning in order to analyze such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and so be able to predict, soon after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EV treatment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started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and with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proper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choice of imaging modality,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whether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movements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EV reveals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high or low chance of success for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409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0"/>
            <a:ext cx="7226490" cy="125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  <a:latin typeface="a Papa" pitchFamily="2" charset="0"/>
              </a:rPr>
              <a:t>Thanks for your attention!</a:t>
            </a:r>
            <a:endParaRPr lang="en-US" sz="2800" dirty="0">
              <a:solidFill>
                <a:schemeClr val="accent1"/>
              </a:solidFill>
              <a:latin typeface="a Pap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Extracellular vesicles (EV)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2836912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Extracellular vesicles (EVs) are lipid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bilayer-enclosed nanoparticles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released by cells.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range from 30 nm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several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micrometers in diameter, and ferry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biological cargos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such as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proteins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lipids, RNAs and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DNAs.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Extracellular vesicles (EV) have many biological functions as short- and long distance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nanocarriers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for cell-to-cell communication in both physiological and pathological conditions.</a:t>
            </a:r>
          </a:p>
          <a:p>
            <a:pPr marL="400050" lvl="1" indent="0" algn="just">
              <a:buNone/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Homeostasis, immune response and angiogenesis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12066"/>
            <a:ext cx="3600400" cy="26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Tracking Extracellular vesicles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880319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A major drawback for translating EV treatment to the clinic is that current understanding of these endogenous vesicles is insufficient, especially in regards to their in vivo behavior.</a:t>
            </a:r>
          </a:p>
          <a:p>
            <a:pPr marL="400050" lvl="1" indent="0" algn="just">
              <a:buNone/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vivo tracking of EV can provide important knowledge regarding their bio-distribution, migration, toxicity, biological role, communication capabilities, and mechanism of action.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Tracking EV in living organisms is challenging. </a:t>
            </a:r>
          </a:p>
          <a:p>
            <a:pPr marL="400050" lvl="1" indent="0" algn="just">
              <a:buNone/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Due to the EVs' small size, their rapid dispersion in body fluids, and their composition, which is similar to that of body cells and therefore lacks contrast for imaging techniques.</a:t>
            </a:r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382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vivo imaging methods for EV tracking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3970784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Optical imaging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Fluorescence imaging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Bioluminescence</a:t>
            </a: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Nuclear imaging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Tomography</a:t>
            </a:r>
          </a:p>
          <a:p>
            <a:pPr lvl="1"/>
            <a:r>
              <a:rPr lang="en-US" sz="1400" dirty="0">
                <a:latin typeface="Arial" pitchFamily="34" charset="0"/>
                <a:cs typeface="Arial" pitchFamily="34" charset="0"/>
              </a:rPr>
              <a:t>Magnetic resonance imaging (MRI)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Computed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tomography (CT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Photoacoustic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imaging (PAI)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27099" r="44755" b="8782"/>
          <a:stretch/>
        </p:blipFill>
        <p:spPr bwMode="auto">
          <a:xfrm>
            <a:off x="4267149" y="1647824"/>
            <a:ext cx="3905251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Optical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556792"/>
            <a:ext cx="7931224" cy="4525963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Advantages: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wide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spread technique in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molecular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and cellular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biology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High-throughput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efficiency</a:t>
            </a:r>
          </a:p>
          <a:p>
            <a:pPr lvl="1"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Low cost</a:t>
            </a:r>
          </a:p>
          <a:p>
            <a:pPr algn="just"/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dirty="0" smtClean="0">
                <a:latin typeface="Arial" pitchFamily="34" charset="0"/>
                <a:cs typeface="Arial" pitchFamily="34" charset="0"/>
              </a:rPr>
              <a:t>Main types: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685800" lvl="1" algn="just"/>
            <a:r>
              <a:rPr lang="en-US" sz="1400" dirty="0">
                <a:latin typeface="Arial" pitchFamily="34" charset="0"/>
                <a:cs typeface="Arial" pitchFamily="34" charset="0"/>
              </a:rPr>
              <a:t>Fluorescence imaging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(FLI)</a:t>
            </a:r>
          </a:p>
          <a:p>
            <a:pPr marL="400050" lvl="1" indent="0" algn="just">
              <a:buNone/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using endogenous or exogenous molecules or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materials which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emit light upon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activation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by an external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light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source.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685800" lvl="1"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Bioluminescent imaging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(BLI)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uses light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generated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from a natural biological process, that is, the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luciferase enzyme-substrate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reaction, and an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ultrasensitive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camera for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signal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detection.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Fluorescence imaging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(FLI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556792"/>
            <a:ext cx="793122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endogenous or exogenous molecules or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materials which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emit light upon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activation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by an external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light source</a:t>
            </a:r>
          </a:p>
          <a:p>
            <a:pPr marL="400050" lvl="1" indent="0" algn="just">
              <a:buNone/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Light sources: </a:t>
            </a:r>
          </a:p>
          <a:p>
            <a:pPr marL="685800" lvl="1" algn="just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Fluorescent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proteins (such as GFP and RFP) are mostly introduced to the parent cells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indirect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labeling,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that can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shed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light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 the biological mechanisms that occur in the cell and involve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 biogenesis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secretion and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communication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lipophilic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dyes (such as Cy7 , PKH26,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luminogens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are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incorporated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into the EV directly, provides insights mainly regarding their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biodistribution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organotropic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uptake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Easy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operate, enables to trace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analytes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real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time, noninvasive, nonionizing light-sources</a:t>
            </a:r>
          </a:p>
          <a:p>
            <a:pPr marL="685800" lvl="1" algn="just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Poor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penetration depth and spatial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resolution (unsuitable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clinical translation), lipophilic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dyes promote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 aggregation, the presence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auto-fluorescence artifacts </a:t>
            </a:r>
            <a:endParaRPr lang="en-US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268761"/>
            <a:ext cx="405354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Fluorescence imaging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(FLI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5195469"/>
            <a:ext cx="83187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itchFamily="34" charset="0"/>
                <a:cs typeface="Arial" pitchFamily="34" charset="0"/>
              </a:rPr>
              <a:t>Kinetics of breast-cancer-cell-derived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exosomes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24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postexosomes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injection. (a)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Mice following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intravenous injections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of fluorescently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labeled MCF-7-, MDA-MB-231-, and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HS578T-derived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exosomes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(b)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Biodistribution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exosomes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analyzed and quantified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by recoding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photons/second/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steradian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/s/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) of each organ, normalized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to the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injected dose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fluorescence intensity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The results are expressed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as the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means ± SD( n = 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Bioluminescent imaging (BLI)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556792"/>
            <a:ext cx="793122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Uses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light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generated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from a natural biological process, that is,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luciferase enzyme-substrate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reaction, and an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ultrasensitive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camera for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signal detection</a:t>
            </a:r>
          </a:p>
          <a:p>
            <a:pPr marL="685800" lvl="1" algn="just"/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Bioluminescence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does not require an excitation source to emit light, but rather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emits bioluminescence through reaction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the respective substrate with either ATP and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Mg2+ or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oxygen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alone.</a:t>
            </a:r>
          </a:p>
          <a:p>
            <a:pPr marL="685800" lvl="1" algn="just"/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BLI's high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sensitivity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low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background signal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qualities make luciferase a good reporter for in vivo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studies.</a:t>
            </a:r>
          </a:p>
          <a:p>
            <a:pPr marL="685800" lvl="1" algn="just"/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Studies show that labeling of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 using bioluminescence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reporters is safe for the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EV,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bioluminescence protein is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retained in the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even after iv injection, and the method can be used for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biodistribution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studies.</a:t>
            </a:r>
          </a:p>
          <a:p>
            <a:pPr marL="685800" lvl="1" algn="just"/>
            <a:endParaRPr 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BLI has an extremely low signal-to- noise ratio, due to a negligible auto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luminescence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mammalian tissue.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Any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 vivo imaging which is based on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fluorescence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is limited in resolution and penetration depth so it cannot give a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clear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picture of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 location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 deep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body structures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(most studies rely on ex vivo imaging to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validate the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 vivo results). </a:t>
            </a:r>
            <a:endParaRPr lang="en-US" sz="14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685800" lvl="1" algn="just"/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technique is mostly suitable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for preclinical </a:t>
            </a:r>
            <a:r>
              <a:rPr lang="en-US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research, and will not be easily translated to the </a:t>
            </a:r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clinic.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B52A-3CC5-491C-8F32-4351C8D3B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2163</Words>
  <Application>Microsoft Office PowerPoint</Application>
  <PresentationFormat>On-screen Show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Advances in imaging strategies for in vivo tracking of extracellular vesicles</vt:lpstr>
      <vt:lpstr>PowerPoint Presentation</vt:lpstr>
      <vt:lpstr>Extracellular vesicles (EV)</vt:lpstr>
      <vt:lpstr>Tracking Extracellular vesicles</vt:lpstr>
      <vt:lpstr>In vivo imaging methods for EV tracking</vt:lpstr>
      <vt:lpstr>Optical imaging</vt:lpstr>
      <vt:lpstr>Fluorescence imaging (FLI)</vt:lpstr>
      <vt:lpstr>Fluorescence imaging (FLI)</vt:lpstr>
      <vt:lpstr>Bioluminescent imaging (BLI) </vt:lpstr>
      <vt:lpstr>Bioluminescent imaging (BLI) </vt:lpstr>
      <vt:lpstr>Nuclear imaging</vt:lpstr>
      <vt:lpstr>Nuclear imaging</vt:lpstr>
      <vt:lpstr>Tomography</vt:lpstr>
      <vt:lpstr>PowerPoint Presentation</vt:lpstr>
      <vt:lpstr>Magnetic resonance imaging (MRI)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imaging strategies for in vivo tracking of extracellular vesicles</dc:title>
  <dc:creator>azarpars</dc:creator>
  <cp:lastModifiedBy>azarpars</cp:lastModifiedBy>
  <cp:revision>91</cp:revision>
  <dcterms:created xsi:type="dcterms:W3CDTF">2022-04-25T05:10:12Z</dcterms:created>
  <dcterms:modified xsi:type="dcterms:W3CDTF">2022-04-26T07:07:43Z</dcterms:modified>
</cp:coreProperties>
</file>